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05B765-3483-46B2-9DA6-946F5DBBDA26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FCD437B-1B85-4285-A54B-5A3B4D60EFD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40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Оптоэлектроника  л.1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071546"/>
            <a:ext cx="7858180" cy="2531118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/>
              <a:t>Назначение </a:t>
            </a:r>
            <a:r>
              <a:rPr lang="ru-RU" sz="2000" dirty="0" smtClean="0"/>
              <a:t>оптоэлектроники состоит в решении задач информатики: </a:t>
            </a:r>
            <a:r>
              <a:rPr lang="ru-RU" sz="2000" dirty="0" smtClean="0"/>
              <a:t>преобразования </a:t>
            </a:r>
            <a:r>
              <a:rPr lang="ru-RU" sz="2000" dirty="0" smtClean="0"/>
              <a:t>различных внешних воздействий в </a:t>
            </a:r>
            <a:r>
              <a:rPr lang="ru-RU" sz="2000" dirty="0" smtClean="0"/>
              <a:t>электрические </a:t>
            </a:r>
            <a:r>
              <a:rPr lang="ru-RU" sz="2000" dirty="0" smtClean="0"/>
              <a:t>и оптические сигналы; </a:t>
            </a:r>
            <a:r>
              <a:rPr lang="ru-RU" sz="2000" dirty="0" smtClean="0"/>
              <a:t>хранении </a:t>
            </a:r>
            <a:r>
              <a:rPr lang="ru-RU" sz="2000" dirty="0" smtClean="0"/>
              <a:t>информации, включающем такие процессы, как запись</a:t>
            </a:r>
            <a:r>
              <a:rPr lang="ru-RU" sz="2000" dirty="0" smtClean="0"/>
              <a:t>, </a:t>
            </a:r>
            <a:r>
              <a:rPr lang="ru-RU" sz="2000" dirty="0" smtClean="0"/>
              <a:t>неразрушающее считывание, стирание; отображении </a:t>
            </a:r>
            <a:r>
              <a:rPr lang="ru-RU" sz="2000" dirty="0" smtClean="0"/>
              <a:t>информации с помощью </a:t>
            </a:r>
            <a:r>
              <a:rPr lang="ru-RU" sz="2000" dirty="0" err="1" smtClean="0"/>
              <a:t>светоизлучателей</a:t>
            </a:r>
            <a:r>
              <a:rPr lang="ru-RU" sz="2000" dirty="0" smtClean="0"/>
              <a:t>, </a:t>
            </a:r>
            <a:r>
              <a:rPr lang="ru-RU" sz="2000" dirty="0" smtClean="0"/>
              <a:t>т. е. преобразовании </a:t>
            </a:r>
            <a:r>
              <a:rPr lang="ru-RU" sz="2000" dirty="0" smtClean="0"/>
              <a:t>сигналов </a:t>
            </a:r>
            <a:r>
              <a:rPr lang="ru-RU" sz="2000" dirty="0" smtClean="0"/>
              <a:t>информационной системы к воспринимаемому </a:t>
            </a:r>
            <a:r>
              <a:rPr lang="ru-RU" sz="2000" dirty="0" smtClean="0"/>
              <a:t>ЭВМ и человеком виду. </a:t>
            </a:r>
          </a:p>
          <a:p>
            <a:r>
              <a:rPr lang="ru-RU" sz="2000" dirty="0" smtClean="0"/>
              <a:t>Оптоэлектроника </a:t>
            </a:r>
            <a:r>
              <a:rPr lang="ru-RU" sz="2000" dirty="0" smtClean="0"/>
              <a:t>изучает приборы, чувствительные к электромагнитному излучению в видимой, инфракрасной (ИК) или ультрафиолетовой (УФ) областях; или </a:t>
            </a:r>
            <a:r>
              <a:rPr lang="ru-RU" sz="2000" dirty="0" smtClean="0"/>
              <a:t>приборы, </a:t>
            </a:r>
            <a:r>
              <a:rPr lang="ru-RU" sz="2000" dirty="0" smtClean="0"/>
              <a:t>излучающий </a:t>
            </a:r>
            <a:r>
              <a:rPr lang="ru-RU" sz="2000" dirty="0" err="1" smtClean="0"/>
              <a:t>некоrерентное</a:t>
            </a:r>
            <a:r>
              <a:rPr lang="ru-RU" sz="2000" dirty="0" smtClean="0"/>
              <a:t> или когерентное излучение в этих же спектральных </a:t>
            </a:r>
            <a:r>
              <a:rPr lang="ru-RU" sz="2000" dirty="0" smtClean="0"/>
              <a:t>областях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pic>
        <p:nvPicPr>
          <p:cNvPr id="14342" name="Picture 6" descr="Электроника от А до Я, познавательный материал, объяснение терминов и  определений: Оптоэлектронные приб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4071942"/>
            <a:ext cx="2430279" cy="1652591"/>
          </a:xfrm>
          <a:prstGeom prst="rect">
            <a:avLst/>
          </a:prstGeom>
          <a:noFill/>
        </p:spPr>
      </p:pic>
      <p:pic>
        <p:nvPicPr>
          <p:cNvPr id="14344" name="Picture 8" descr="Оптроны, оптоэлектронные приборы 84 вида в интернет-магазине на IZI.ua  (4222589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143381"/>
            <a:ext cx="1643059" cy="1500198"/>
          </a:xfrm>
          <a:prstGeom prst="rect">
            <a:avLst/>
          </a:prstGeom>
          <a:noFill/>
        </p:spPr>
      </p:pic>
      <p:pic>
        <p:nvPicPr>
          <p:cNvPr id="14348" name="Picture 12" descr="Зеленая лазерная указка - 100 мВт. Мощный зеленый лазер 100 mW купить в  Москв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4071942"/>
            <a:ext cx="1571621" cy="157162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143108" y="5929330"/>
            <a:ext cx="3547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Рис.1  Оптоэлектронные приборы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498080" cy="7969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взаимодействие света с веществами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0"/>
            <a:ext cx="7862150" cy="11953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1800" dirty="0" smtClean="0"/>
              <a:t>Свет является поперечной электромагнитной волной, состоящей из взаимно перпендикулярных электрического и магнитного полей, которые </a:t>
            </a:r>
            <a:r>
              <a:rPr lang="ru-RU" sz="1800" dirty="0" err="1" smtClean="0"/>
              <a:t>перпедикулярны</a:t>
            </a:r>
            <a:r>
              <a:rPr lang="ru-RU" sz="1800" dirty="0" smtClean="0"/>
              <a:t> и направлению движения света.</a:t>
            </a:r>
          </a:p>
        </p:txBody>
      </p:sp>
      <p:pic>
        <p:nvPicPr>
          <p:cNvPr id="1026" name="Picture 2" descr="Распространение электромагнитных волн — урок. Физика, 9 класс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214554"/>
            <a:ext cx="3898842" cy="1057825"/>
          </a:xfrm>
          <a:prstGeom prst="rect">
            <a:avLst/>
          </a:prstGeom>
          <a:noFill/>
        </p:spPr>
      </p:pic>
      <p:pic>
        <p:nvPicPr>
          <p:cNvPr id="1028" name="Picture 4" descr="Что такое лазер? | Ярославский музей фотографи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000240"/>
            <a:ext cx="2857500" cy="1500198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1000100" y="3929066"/>
            <a:ext cx="8014550" cy="2286016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Быстро переменные электрическое и магнитное поле света не может</a:t>
            </a:r>
            <a:r>
              <a:rPr kumimoji="0" lang="ru-RU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взаимодействовать с веществом. Поскольку все атомы состоят</a:t>
            </a:r>
            <a:r>
              <a:rPr kumimoji="0" lang="ru-RU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из заряженных электронов и ядер.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4000" baseline="0" dirty="0"/>
              <a:t>	</a:t>
            </a:r>
            <a:r>
              <a:rPr lang="ru-RU" sz="4000" baseline="0" dirty="0" smtClean="0"/>
              <a:t>Взаимодействие света с веществами может быть упругим (без передачи энергии) или неупругим.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4000" baseline="0" dirty="0" smtClean="0"/>
              <a:t>К упругому взаимодействию</a:t>
            </a:r>
            <a:r>
              <a:rPr lang="ru-RU" sz="4000" dirty="0" smtClean="0"/>
              <a:t> относят преломление света, отражение света и молекулярное </a:t>
            </a:r>
            <a:r>
              <a:rPr lang="ru-RU" sz="4000" dirty="0" err="1" smtClean="0"/>
              <a:t>Релеевское</a:t>
            </a:r>
            <a:r>
              <a:rPr lang="ru-RU" sz="4000" dirty="0" smtClean="0"/>
              <a:t> рассеяние.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неупругому </a:t>
            </a:r>
            <a:r>
              <a:rPr lang="ru-RU" sz="4000" baseline="0" dirty="0" smtClean="0"/>
              <a:t>взаимодействию</a:t>
            </a:r>
            <a:r>
              <a:rPr lang="ru-RU" sz="4000" dirty="0" smtClean="0"/>
              <a:t> относятся поглощение света, а также некоторые виды рассеяния света с обменом энергией между веществом и светом, например </a:t>
            </a:r>
            <a:r>
              <a:rPr lang="ru-RU" sz="4000" dirty="0" err="1" smtClean="0"/>
              <a:t>Рамановское</a:t>
            </a:r>
            <a:r>
              <a:rPr lang="ru-RU" sz="4000" dirty="0" smtClean="0"/>
              <a:t> рассеяние.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3429000"/>
            <a:ext cx="4484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Рис.2 </a:t>
            </a:r>
            <a:r>
              <a:rPr lang="ru-RU" dirty="0" smtClean="0"/>
              <a:t>поперечная электромагнитная волна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Спектр электромагнитных волн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26955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800" dirty="0" smtClean="0"/>
              <a:t>	Электромагнитная волна (ЭМВ) характеризуется длинной</a:t>
            </a:r>
            <a:r>
              <a:rPr lang="en-US" sz="1800" dirty="0" smtClean="0"/>
              <a:t>  </a:t>
            </a:r>
            <a:r>
              <a:rPr lang="en-US" sz="1800" dirty="0" smtClean="0">
                <a:latin typeface="Symbol" pitchFamily="18" charset="2"/>
              </a:rPr>
              <a:t>l</a:t>
            </a:r>
            <a:r>
              <a:rPr lang="ru-RU" sz="1800" dirty="0" smtClean="0"/>
              <a:t>    , периодом Т, частотой  </a:t>
            </a:r>
            <a:r>
              <a:rPr lang="en-US" sz="1800" dirty="0" smtClean="0">
                <a:latin typeface="Symbol" pitchFamily="18" charset="2"/>
              </a:rPr>
              <a:t>n</a:t>
            </a:r>
            <a:r>
              <a:rPr lang="en-US" sz="1800" dirty="0" smtClean="0"/>
              <a:t>, </a:t>
            </a:r>
            <a:r>
              <a:rPr lang="ru-RU" sz="1800" dirty="0" smtClean="0"/>
              <a:t>и скоростью С. Все он взаимосвязаны:</a:t>
            </a:r>
          </a:p>
          <a:p>
            <a:pPr algn="ctr">
              <a:buNone/>
            </a:pPr>
            <a:r>
              <a:rPr lang="en-US" sz="1800" dirty="0" smtClean="0">
                <a:latin typeface="Symbol" pitchFamily="18" charset="2"/>
              </a:rPr>
              <a:t>l</a:t>
            </a:r>
            <a:r>
              <a:rPr lang="ru-RU" sz="1800" dirty="0" smtClean="0">
                <a:latin typeface="Symbol" pitchFamily="18" charset="2"/>
              </a:rPr>
              <a:t> =</a:t>
            </a:r>
            <a:r>
              <a:rPr lang="ru-RU" sz="1800" dirty="0" smtClean="0"/>
              <a:t>  СТ =  С /</a:t>
            </a:r>
            <a:r>
              <a:rPr lang="en-US" sz="1800" dirty="0" smtClean="0">
                <a:latin typeface="Symbol" pitchFamily="18" charset="2"/>
              </a:rPr>
              <a:t> </a:t>
            </a:r>
            <a:r>
              <a:rPr lang="en-US" sz="1800" dirty="0" smtClean="0">
                <a:latin typeface="Symbol" pitchFamily="18" charset="2"/>
              </a:rPr>
              <a:t>n</a:t>
            </a:r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> 	</a:t>
            </a:r>
            <a:r>
              <a:rPr lang="ru-RU" sz="1800" dirty="0" smtClean="0"/>
              <a:t>Взаимодействие света различных средах с показателем преломления </a:t>
            </a:r>
            <a:r>
              <a:rPr lang="en-US" sz="1800" dirty="0" smtClean="0"/>
              <a:t>n </a:t>
            </a:r>
            <a:r>
              <a:rPr lang="ru-RU" sz="1800" dirty="0" smtClean="0"/>
              <a:t>влияет</a:t>
            </a:r>
            <a:r>
              <a:rPr lang="en-US" sz="1800" dirty="0" smtClean="0"/>
              <a:t> </a:t>
            </a:r>
            <a:r>
              <a:rPr lang="ru-RU" sz="1800" dirty="0" smtClean="0"/>
              <a:t>на скорость </a:t>
            </a:r>
            <a:r>
              <a:rPr lang="ru-RU" sz="1800" dirty="0" err="1" smtClean="0"/>
              <a:t>распространеия</a:t>
            </a:r>
            <a:r>
              <a:rPr lang="ru-RU" sz="1800" dirty="0" smtClean="0"/>
              <a:t> света</a:t>
            </a:r>
          </a:p>
          <a:p>
            <a:pPr algn="ctr">
              <a:buNone/>
            </a:pPr>
            <a:r>
              <a:rPr lang="en-US" sz="1800" dirty="0" smtClean="0"/>
              <a:t>V = C / n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ru-RU" sz="1800" dirty="0" smtClean="0"/>
              <a:t>Зависимость интенсивности света от длины волны называют спектральной характеристикой света.</a:t>
            </a:r>
          </a:p>
          <a:p>
            <a:pPr>
              <a:buNone/>
            </a:pPr>
            <a:r>
              <a:rPr lang="ru-RU" sz="1800" dirty="0" smtClean="0"/>
              <a:t>	Длина ЭМВ может </a:t>
            </a:r>
            <a:r>
              <a:rPr lang="ru-RU" sz="1800" dirty="0" err="1" smtClean="0"/>
              <a:t>может</a:t>
            </a:r>
            <a:r>
              <a:rPr lang="ru-RU" sz="1800" dirty="0" smtClean="0"/>
              <a:t> принимать очень малые и очень большие значения от долей нанометра до многих тысяч километров. Но светом принято называть ЭМВ с длинной от 0,1 мкм до 300 мкм.  Длина волны менее 0,1 мкм характерна дл рентгеновских и гамма лучей, а  ЭМВ длиной более 300 мкм принято называть радиоволнами. </a:t>
            </a:r>
            <a:endParaRPr lang="en-US" sz="1800" dirty="0" smtClean="0"/>
          </a:p>
          <a:p>
            <a:pPr algn="ctr">
              <a:buNone/>
            </a:pPr>
            <a:endParaRPr lang="ru-RU" sz="18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28794" y="4572008"/>
          <a:ext cx="6215112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926"/>
                <a:gridCol w="517926"/>
                <a:gridCol w="517926"/>
                <a:gridCol w="517926"/>
                <a:gridCol w="517926"/>
                <a:gridCol w="625080"/>
                <a:gridCol w="410772"/>
                <a:gridCol w="517926"/>
                <a:gridCol w="517926"/>
                <a:gridCol w="517926"/>
                <a:gridCol w="517926"/>
                <a:gridCol w="5179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нм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 нм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 нм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 мкм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 мкм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 мкм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мм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см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дм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 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км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гамма</a:t>
                      </a:r>
                      <a:endParaRPr lang="ru-RU" sz="9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900" dirty="0" smtClean="0"/>
                        <a:t>      Рентген  УФ  видимый    </a:t>
                      </a:r>
                      <a:r>
                        <a:rPr lang="ru-RU" sz="1000" dirty="0" smtClean="0"/>
                        <a:t>Инфракрасные лучи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900" b="1" dirty="0" smtClean="0"/>
                        <a:t>Радиоволны</a:t>
                      </a:r>
                      <a:endParaRPr lang="ru-RU" sz="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14678" y="4786322"/>
            <a:ext cx="285752" cy="42862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500166" y="4429132"/>
            <a:ext cx="7215238" cy="1588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Поглощение света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498080" cy="10001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Свет проходящий через любую среду ослабляется за счет поглощения или рассеяния. Ослабления света описывает закон </a:t>
            </a:r>
            <a:r>
              <a:rPr lang="ru-RU" sz="1800" dirty="0" err="1" smtClean="0"/>
              <a:t>Бугера</a:t>
            </a:r>
            <a:r>
              <a:rPr lang="ru-RU" sz="1800" dirty="0" smtClean="0"/>
              <a:t> (иногда пишут Ламберта–</a:t>
            </a:r>
            <a:r>
              <a:rPr lang="ru-RU" sz="1800" dirty="0" err="1" smtClean="0"/>
              <a:t>Бера-Бугера</a:t>
            </a:r>
            <a:r>
              <a:rPr lang="ru-RU" sz="1800" dirty="0" smtClean="0"/>
              <a:t>).</a:t>
            </a:r>
            <a:endParaRPr lang="ru-RU" sz="18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2643182"/>
            <a:ext cx="4020311" cy="428628"/>
          </a:xfrm>
          <a:prstGeom prst="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786182" y="2721114"/>
            <a:ext cx="681409" cy="233797"/>
          </a:xfrm>
          <a:prstGeom prst="rightArrow">
            <a:avLst/>
          </a:prstGeom>
          <a:solidFill>
            <a:srgbClr val="FFFF00">
              <a:alpha val="6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8296667" y="2721114"/>
            <a:ext cx="204423" cy="233797"/>
          </a:xfrm>
          <a:prstGeom prst="rightArrow">
            <a:avLst/>
          </a:prstGeom>
          <a:solidFill>
            <a:srgbClr val="FFFF00">
              <a:alpha val="6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 l="6804" t="11339" r="1348" b="7868"/>
          <a:stretch>
            <a:fillRect/>
          </a:stretch>
        </p:blipFill>
        <p:spPr bwMode="auto">
          <a:xfrm>
            <a:off x="4071934" y="3143248"/>
            <a:ext cx="442915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285852" y="3286124"/>
            <a:ext cx="26432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Здесь  </a:t>
            </a:r>
            <a:r>
              <a:rPr lang="en-US" sz="1600" dirty="0"/>
              <a:t>I</a:t>
            </a:r>
            <a:r>
              <a:rPr lang="ru-RU" sz="1600" baseline="-25000" dirty="0"/>
              <a:t>0</a:t>
            </a:r>
            <a:r>
              <a:rPr lang="ru-RU" sz="1600" dirty="0"/>
              <a:t> </a:t>
            </a:r>
            <a:r>
              <a:rPr lang="ru-RU" sz="1600" dirty="0" smtClean="0"/>
              <a:t> интенсивность </a:t>
            </a:r>
            <a:r>
              <a:rPr lang="ru-RU" sz="1600" dirty="0"/>
              <a:t>вошедшего в </a:t>
            </a:r>
            <a:r>
              <a:rPr lang="ru-RU" sz="1600" dirty="0" err="1"/>
              <a:t>вешество</a:t>
            </a:r>
            <a:r>
              <a:rPr lang="ru-RU" sz="1600" dirty="0"/>
              <a:t> света, </a:t>
            </a:r>
            <a:r>
              <a:rPr lang="ru-RU" sz="1600" dirty="0" smtClean="0"/>
              <a:t>              -</a:t>
            </a:r>
            <a:r>
              <a:rPr lang="ru-RU" sz="1600" dirty="0"/>
              <a:t>спектральная зависимость коэффициента поглощения (единица измерения – обратная длина, м</a:t>
            </a:r>
            <a:r>
              <a:rPr lang="ru-RU" sz="1600" baseline="30000" dirty="0"/>
              <a:t>-1</a:t>
            </a:r>
            <a:r>
              <a:rPr lang="ru-RU" sz="1600" dirty="0"/>
              <a:t>, см</a:t>
            </a:r>
            <a:r>
              <a:rPr lang="ru-RU" sz="1600" baseline="30000" dirty="0"/>
              <a:t>-1</a:t>
            </a:r>
            <a:r>
              <a:rPr lang="ru-RU" sz="1600" dirty="0"/>
              <a:t>, км</a:t>
            </a:r>
            <a:r>
              <a:rPr lang="ru-RU" sz="1600" baseline="30000" dirty="0"/>
              <a:t>-1</a:t>
            </a:r>
            <a:r>
              <a:rPr lang="ru-RU" sz="1600" dirty="0"/>
              <a:t> и.т.д.), </a:t>
            </a:r>
            <a:r>
              <a:rPr lang="ru-RU" sz="1600" dirty="0" err="1"/>
              <a:t>х</a:t>
            </a:r>
            <a:r>
              <a:rPr lang="ru-RU" sz="1600" dirty="0"/>
              <a:t>- расстояние пройденное светом.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819097"/>
            <a:ext cx="347662" cy="252845"/>
          </a:xfrm>
          <a:prstGeom prst="rect">
            <a:avLst/>
          </a:prstGeom>
          <a:noFill/>
        </p:spPr>
      </p:pic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5857892"/>
            <a:ext cx="37898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Bahnschrift SemiLight" pitchFamily="34" charset="0"/>
              </a:rPr>
              <a:t>Рис.3    </a:t>
            </a:r>
            <a:r>
              <a:rPr lang="ru-RU" sz="1600" dirty="0">
                <a:latin typeface="Bahnschrift SemiLight" pitchFamily="34" charset="0"/>
              </a:rPr>
              <a:t>Ослабления света </a:t>
            </a:r>
            <a:r>
              <a:rPr lang="ru-RU" sz="1600" dirty="0" smtClean="0">
                <a:latin typeface="Bahnschrift SemiLight" pitchFamily="34" charset="0"/>
              </a:rPr>
              <a:t>в веществе</a:t>
            </a:r>
            <a:endParaRPr lang="ru-RU" sz="1600" dirty="0">
              <a:latin typeface="Bahnschrift SemiLight" pitchFamily="34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285992"/>
            <a:ext cx="2042286" cy="500066"/>
          </a:xfrm>
          <a:prstGeom prst="rect">
            <a:avLst/>
          </a:prstGeom>
          <a:noFill/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Корпускулярные свойства света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	</a:t>
            </a:r>
            <a:r>
              <a:rPr lang="ru-RU" sz="1800" dirty="0" smtClean="0"/>
              <a:t>Свет при неупругом взаимодействии с веществом проявляет корпускулярные (квантовые) свойства. Поглощается и излучается только квантами с энергией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		E </a:t>
            </a:r>
            <a:r>
              <a:rPr lang="en-US" sz="1800" dirty="0" smtClean="0"/>
              <a:t>= </a:t>
            </a:r>
            <a:r>
              <a:rPr lang="en-US" sz="1800" dirty="0" err="1" smtClean="0"/>
              <a:t>h</a:t>
            </a:r>
            <a:r>
              <a:rPr lang="en-US" sz="1800" dirty="0" err="1" smtClean="0">
                <a:latin typeface="Symbol" pitchFamily="18" charset="2"/>
              </a:rPr>
              <a:t>n</a:t>
            </a:r>
            <a:r>
              <a:rPr lang="en-US" sz="1800" dirty="0" smtClean="0"/>
              <a:t> =</a:t>
            </a:r>
            <a:endParaRPr lang="ru-RU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ru-RU" sz="1800" dirty="0" smtClean="0"/>
              <a:t>В оптоэлектронике мы чаще будем встречаться с корпускулярным проявлением свойств света</a:t>
            </a: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	В первые это проявилось при разработке теории излучения света и при исследовании внешнего фотоэффекта</a:t>
            </a:r>
            <a:endParaRPr lang="en-US" sz="1800" dirty="0" smtClean="0"/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571744"/>
            <a:ext cx="238125" cy="561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253</TotalTime>
  <Words>251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Оптоэлектроника  л.1</vt:lpstr>
      <vt:lpstr>взаимодействие света с веществами</vt:lpstr>
      <vt:lpstr>Спектр электромагнитных волн</vt:lpstr>
      <vt:lpstr>Поглощение света</vt:lpstr>
      <vt:lpstr>Корпускулярные свойства света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Оптоэлектроника  л.1</dc:title>
  <dc:creator>Пользователь</dc:creator>
  <cp:lastModifiedBy>Пользователь</cp:lastModifiedBy>
  <cp:revision>26</cp:revision>
  <dcterms:created xsi:type="dcterms:W3CDTF">2020-09-15T04:49:11Z</dcterms:created>
  <dcterms:modified xsi:type="dcterms:W3CDTF">2020-09-15T09:02:27Z</dcterms:modified>
</cp:coreProperties>
</file>